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p:cViewPr varScale="1">
        <p:scale>
          <a:sx n="71" d="100"/>
          <a:sy n="71" d="100"/>
        </p:scale>
        <p:origin x="37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5136D-5B42-4093-9F5A-4BC7D5BA3B9C}" type="datetimeFigureOut">
              <a:rPr lang="en-US" smtClean="0"/>
              <a:t>11/26/2020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4EAF4-E269-4E4D-A574-0D36FE1A3383}" type="slidenum">
              <a:rPr lang="en-US" smtClean="0"/>
              <a:t>‹#›</a:t>
            </a:fld>
            <a:endParaRPr lang="en-US"/>
          </a:p>
        </p:txBody>
      </p:sp>
    </p:spTree>
    <p:extLst>
      <p:ext uri="{BB962C8B-B14F-4D97-AF65-F5344CB8AC3E}">
        <p14:creationId xmlns:p14="http://schemas.microsoft.com/office/powerpoint/2010/main" val="4231780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C034BA9-9D7A-480B-9F05-01C18A14D27E}" type="datetime1">
              <a:rPr lang="en-US" smtClean="0"/>
              <a:t>11/26/2020</a:t>
            </a:fld>
            <a:endParaRPr lang="en-US"/>
          </a:p>
        </p:txBody>
      </p:sp>
      <p:sp>
        <p:nvSpPr>
          <p:cNvPr id="5" name="Footer Placeholder 4"/>
          <p:cNvSpPr>
            <a:spLocks noGrp="1"/>
          </p:cNvSpPr>
          <p:nvPr>
            <p:ph type="ftr" sz="quarter" idx="11"/>
          </p:nvPr>
        </p:nvSpPr>
        <p:spPr/>
        <p:txBody>
          <a:bodyPr/>
          <a:lstStyle/>
          <a:p>
            <a:r>
              <a:rPr lang="en-US"/>
              <a:t>David Perley, Tobique First Nation</a:t>
            </a:r>
          </a:p>
        </p:txBody>
      </p:sp>
      <p:sp>
        <p:nvSpPr>
          <p:cNvPr id="6" name="Slide Number Placeholder 5"/>
          <p:cNvSpPr>
            <a:spLocks noGrp="1"/>
          </p:cNvSpPr>
          <p:nvPr>
            <p:ph type="sldNum" sz="quarter" idx="12"/>
          </p:nvPr>
        </p:nvSpPr>
        <p:spPr/>
        <p:txBody>
          <a:bodyPr/>
          <a:lstStyle/>
          <a:p>
            <a:fld id="{226A9B9E-CA02-4DDB-8906-28948249A31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5B7D3F-B151-47B2-AFB8-2A8D82F81E45}" type="datetime1">
              <a:rPr lang="en-US" smtClean="0"/>
              <a:t>11/26/2020</a:t>
            </a:fld>
            <a:endParaRPr lang="en-US"/>
          </a:p>
        </p:txBody>
      </p:sp>
      <p:sp>
        <p:nvSpPr>
          <p:cNvPr id="5" name="Footer Placeholder 4"/>
          <p:cNvSpPr>
            <a:spLocks noGrp="1"/>
          </p:cNvSpPr>
          <p:nvPr>
            <p:ph type="ftr" sz="quarter" idx="11"/>
          </p:nvPr>
        </p:nvSpPr>
        <p:spPr/>
        <p:txBody>
          <a:bodyPr/>
          <a:lstStyle/>
          <a:p>
            <a:r>
              <a:rPr lang="en-US"/>
              <a:t>David Perley, Tobique First Nation</a:t>
            </a:r>
          </a:p>
        </p:txBody>
      </p:sp>
      <p:sp>
        <p:nvSpPr>
          <p:cNvPr id="6" name="Slide Number Placeholder 5"/>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62472B-6D31-4CD3-8BE9-DA55EA08DC0F}" type="datetime1">
              <a:rPr lang="en-US" smtClean="0"/>
              <a:t>11/26/2020</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a:t>David Perley, Tobique First Nation</a:t>
            </a:r>
          </a:p>
        </p:txBody>
      </p:sp>
      <p:sp>
        <p:nvSpPr>
          <p:cNvPr id="6" name="Slide Number Placeholder 5"/>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DA6D8B-767B-4F39-AB1C-DF1965F0CCB7}" type="datetime1">
              <a:rPr lang="en-US" smtClean="0"/>
              <a:t>11/26/2020</a:t>
            </a:fld>
            <a:endParaRPr lang="en-US"/>
          </a:p>
        </p:txBody>
      </p:sp>
      <p:sp>
        <p:nvSpPr>
          <p:cNvPr id="5" name="Footer Placeholder 4"/>
          <p:cNvSpPr>
            <a:spLocks noGrp="1"/>
          </p:cNvSpPr>
          <p:nvPr>
            <p:ph type="ftr" sz="quarter" idx="11"/>
          </p:nvPr>
        </p:nvSpPr>
        <p:spPr/>
        <p:txBody>
          <a:bodyPr/>
          <a:lstStyle/>
          <a:p>
            <a:r>
              <a:rPr lang="en-US"/>
              <a:t>David Perley, Tobique First Nation</a:t>
            </a:r>
          </a:p>
        </p:txBody>
      </p:sp>
      <p:sp>
        <p:nvSpPr>
          <p:cNvPr id="6" name="Slide Number Placeholder 5"/>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ED0282-72E2-4281-AC4D-964364F5BB4B}" type="datetime1">
              <a:rPr lang="en-US" smtClean="0"/>
              <a:t>11/26/2020</a:t>
            </a:fld>
            <a:endParaRPr lang="en-US"/>
          </a:p>
        </p:txBody>
      </p:sp>
      <p:sp>
        <p:nvSpPr>
          <p:cNvPr id="5" name="Footer Placeholder 4"/>
          <p:cNvSpPr>
            <a:spLocks noGrp="1"/>
          </p:cNvSpPr>
          <p:nvPr>
            <p:ph type="ftr" sz="quarter" idx="11"/>
          </p:nvPr>
        </p:nvSpPr>
        <p:spPr/>
        <p:txBody>
          <a:bodyPr/>
          <a:lstStyle/>
          <a:p>
            <a:r>
              <a:rPr lang="en-US"/>
              <a:t>David Perley, Tobique First Nation</a:t>
            </a:r>
          </a:p>
        </p:txBody>
      </p:sp>
      <p:sp>
        <p:nvSpPr>
          <p:cNvPr id="6" name="Slide Number Placeholder 5"/>
          <p:cNvSpPr>
            <a:spLocks noGrp="1"/>
          </p:cNvSpPr>
          <p:nvPr>
            <p:ph type="sldNum" sz="quarter" idx="12"/>
          </p:nvPr>
        </p:nvSpPr>
        <p:spPr/>
        <p:txBody>
          <a:bodyPr/>
          <a:lstStyle/>
          <a:p>
            <a:fld id="{226A9B9E-CA02-4DDB-8906-28948249A3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F184A2-06A6-41DF-859E-83E389EB0F88}" type="datetime1">
              <a:rPr lang="en-US" smtClean="0"/>
              <a:t>11/26/2020</a:t>
            </a:fld>
            <a:endParaRPr lang="en-US"/>
          </a:p>
        </p:txBody>
      </p:sp>
      <p:sp>
        <p:nvSpPr>
          <p:cNvPr id="6" name="Footer Placeholder 5"/>
          <p:cNvSpPr>
            <a:spLocks noGrp="1"/>
          </p:cNvSpPr>
          <p:nvPr>
            <p:ph type="ftr" sz="quarter" idx="11"/>
          </p:nvPr>
        </p:nvSpPr>
        <p:spPr/>
        <p:txBody>
          <a:bodyPr/>
          <a:lstStyle/>
          <a:p>
            <a:r>
              <a:rPr lang="en-US"/>
              <a:t>David Perley, Tobique First Nation</a:t>
            </a:r>
          </a:p>
        </p:txBody>
      </p:sp>
      <p:sp>
        <p:nvSpPr>
          <p:cNvPr id="7" name="Slide Number Placeholder 6"/>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6E9F6DE-432A-4C55-BAA4-3F5F0DCA00DC}" type="datetime1">
              <a:rPr lang="en-US" smtClean="0"/>
              <a:t>11/26/2020</a:t>
            </a:fld>
            <a:endParaRPr lang="en-US"/>
          </a:p>
        </p:txBody>
      </p:sp>
      <p:sp>
        <p:nvSpPr>
          <p:cNvPr id="8" name="Footer Placeholder 7"/>
          <p:cNvSpPr>
            <a:spLocks noGrp="1"/>
          </p:cNvSpPr>
          <p:nvPr>
            <p:ph type="ftr" sz="quarter" idx="11"/>
          </p:nvPr>
        </p:nvSpPr>
        <p:spPr/>
        <p:txBody>
          <a:bodyPr/>
          <a:lstStyle/>
          <a:p>
            <a:r>
              <a:rPr lang="en-US"/>
              <a:t>David Perley, Tobique First Nation</a:t>
            </a:r>
          </a:p>
        </p:txBody>
      </p:sp>
      <p:sp>
        <p:nvSpPr>
          <p:cNvPr id="9" name="Slide Number Placeholder 8"/>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DD1874B-C2EF-4B40-8B24-5740E6C65900}" type="datetime1">
              <a:rPr lang="en-US" smtClean="0"/>
              <a:t>11/26/2020</a:t>
            </a:fld>
            <a:endParaRPr lang="en-US"/>
          </a:p>
        </p:txBody>
      </p:sp>
      <p:sp>
        <p:nvSpPr>
          <p:cNvPr id="4" name="Footer Placeholder 3"/>
          <p:cNvSpPr>
            <a:spLocks noGrp="1"/>
          </p:cNvSpPr>
          <p:nvPr>
            <p:ph type="ftr" sz="quarter" idx="11"/>
          </p:nvPr>
        </p:nvSpPr>
        <p:spPr/>
        <p:txBody>
          <a:bodyPr/>
          <a:lstStyle/>
          <a:p>
            <a:r>
              <a:rPr lang="en-US"/>
              <a:t>David Perley, Tobique First Nation</a:t>
            </a:r>
          </a:p>
        </p:txBody>
      </p:sp>
      <p:sp>
        <p:nvSpPr>
          <p:cNvPr id="5" name="Slide Number Placeholder 4"/>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F27C3-E1C5-47F2-970C-1A195112FB8F}" type="datetime1">
              <a:rPr lang="en-US" smtClean="0"/>
              <a:t>11/26/2020</a:t>
            </a:fld>
            <a:endParaRPr lang="en-US"/>
          </a:p>
        </p:txBody>
      </p:sp>
      <p:sp>
        <p:nvSpPr>
          <p:cNvPr id="3" name="Footer Placeholder 2"/>
          <p:cNvSpPr>
            <a:spLocks noGrp="1"/>
          </p:cNvSpPr>
          <p:nvPr>
            <p:ph type="ftr" sz="quarter" idx="11"/>
          </p:nvPr>
        </p:nvSpPr>
        <p:spPr/>
        <p:txBody>
          <a:bodyPr/>
          <a:lstStyle/>
          <a:p>
            <a:r>
              <a:rPr lang="en-US"/>
              <a:t>David Perley, Tobique First Nation</a:t>
            </a:r>
          </a:p>
        </p:txBody>
      </p:sp>
      <p:sp>
        <p:nvSpPr>
          <p:cNvPr id="4" name="Slide Number Placeholder 3"/>
          <p:cNvSpPr>
            <a:spLocks noGrp="1"/>
          </p:cNvSpPr>
          <p:nvPr>
            <p:ph type="sldNum" sz="quarter" idx="12"/>
          </p:nvPr>
        </p:nvSpPr>
        <p:spPr/>
        <p:txBody>
          <a:bodyPr/>
          <a:lstStyle/>
          <a:p>
            <a:fld id="{226A9B9E-CA02-4DDB-8906-28948249A3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B23429-F23D-4F86-8088-FB63193085E8}" type="datetime1">
              <a:rPr lang="en-US" smtClean="0"/>
              <a:t>11/26/2020</a:t>
            </a:fld>
            <a:endParaRPr lang="en-US"/>
          </a:p>
        </p:txBody>
      </p:sp>
      <p:sp>
        <p:nvSpPr>
          <p:cNvPr id="6" name="Footer Placeholder 5"/>
          <p:cNvSpPr>
            <a:spLocks noGrp="1"/>
          </p:cNvSpPr>
          <p:nvPr>
            <p:ph type="ftr" sz="quarter" idx="11"/>
          </p:nvPr>
        </p:nvSpPr>
        <p:spPr/>
        <p:txBody>
          <a:bodyPr/>
          <a:lstStyle/>
          <a:p>
            <a:r>
              <a:rPr lang="en-US"/>
              <a:t>David Perley, Tobique First Nation</a:t>
            </a:r>
          </a:p>
        </p:txBody>
      </p:sp>
      <p:sp>
        <p:nvSpPr>
          <p:cNvPr id="7" name="Slide Number Placeholder 6"/>
          <p:cNvSpPr>
            <a:spLocks noGrp="1"/>
          </p:cNvSpPr>
          <p:nvPr>
            <p:ph type="sldNum" sz="quarter" idx="12"/>
          </p:nvPr>
        </p:nvSpPr>
        <p:spPr/>
        <p:txBody>
          <a:bodyPr/>
          <a:lstStyle/>
          <a:p>
            <a:fld id="{226A9B9E-CA02-4DDB-8906-28948249A31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62AC78C-44CB-41EA-96C9-0878D4D4C710}" type="datetime1">
              <a:rPr lang="en-US" smtClean="0"/>
              <a:t>11/26/2020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a:t>David Perley, Tobique First Nation</a:t>
            </a:r>
          </a:p>
        </p:txBody>
      </p:sp>
      <p:sp>
        <p:nvSpPr>
          <p:cNvPr id="7" name="Slide Number Placeholder 6"/>
          <p:cNvSpPr>
            <a:spLocks noGrp="1"/>
          </p:cNvSpPr>
          <p:nvPr>
            <p:ph type="sldNum" sz="quarter" idx="12"/>
          </p:nvPr>
        </p:nvSpPr>
        <p:spPr>
          <a:xfrm>
            <a:off x="8339328" y="1170432"/>
            <a:ext cx="733864" cy="201168"/>
          </a:xfrm>
        </p:spPr>
        <p:txBody>
          <a:bodyPr/>
          <a:lstStyle/>
          <a:p>
            <a:fld id="{226A9B9E-CA02-4DDB-8906-28948249A3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5F4F61-1930-4FB1-9424-58C4E7BB1F26}" type="datetime1">
              <a:rPr lang="en-US" smtClean="0"/>
              <a:t>11/26/2020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a:t>David Perley, Tobique First Nation</a:t>
            </a: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26A9B9E-CA02-4DDB-8906-28948249A3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dperley@unb.ca" TargetMode="External"/><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TRC Calls to Action</a:t>
            </a:r>
          </a:p>
        </p:txBody>
      </p:sp>
      <p:sp>
        <p:nvSpPr>
          <p:cNvPr id="3" name="Subtitle 2"/>
          <p:cNvSpPr>
            <a:spLocks noGrp="1"/>
          </p:cNvSpPr>
          <p:nvPr>
            <p:ph type="subTitle" idx="1"/>
          </p:nvPr>
        </p:nvSpPr>
        <p:spPr/>
        <p:txBody>
          <a:bodyPr>
            <a:normAutofit/>
          </a:bodyPr>
          <a:lstStyle/>
          <a:p>
            <a:r>
              <a:rPr lang="en-US" dirty="0"/>
              <a:t>By</a:t>
            </a:r>
          </a:p>
          <a:p>
            <a:r>
              <a:rPr lang="en-US" dirty="0"/>
              <a:t>David </a:t>
            </a:r>
            <a:r>
              <a:rPr lang="en-US" dirty="0" err="1"/>
              <a:t>Perley</a:t>
            </a:r>
            <a:endParaRPr lang="en-US" dirty="0"/>
          </a:p>
          <a:p>
            <a:endParaRPr lang="en-US" dirty="0"/>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704433"/>
            <a:ext cx="4038600" cy="2761996"/>
          </a:xfrm>
        </p:spPr>
      </p:pic>
      <p:sp>
        <p:nvSpPr>
          <p:cNvPr id="4" name="Content Placeholder 3"/>
          <p:cNvSpPr>
            <a:spLocks noGrp="1"/>
          </p:cNvSpPr>
          <p:nvPr>
            <p:ph sz="half" idx="2"/>
          </p:nvPr>
        </p:nvSpPr>
        <p:spPr/>
        <p:txBody>
          <a:bodyPr>
            <a:normAutofit fontScale="92500" lnSpcReduction="20000"/>
          </a:bodyPr>
          <a:lstStyle/>
          <a:p>
            <a:endParaRPr lang="en-US" sz="3200" dirty="0"/>
          </a:p>
          <a:p>
            <a:r>
              <a:rPr lang="en-US" sz="3200" dirty="0"/>
              <a:t>Section 7 of NB Education Act</a:t>
            </a:r>
          </a:p>
          <a:p>
            <a:r>
              <a:rPr lang="en-US" sz="3200" dirty="0"/>
              <a:t>Objective 6 of 10 Year Education Plan</a:t>
            </a:r>
          </a:p>
          <a:p>
            <a:r>
              <a:rPr lang="en-US" sz="3200" dirty="0"/>
              <a:t>ASD-West </a:t>
            </a:r>
            <a:r>
              <a:rPr lang="en-US" sz="3200" dirty="0" err="1"/>
              <a:t>Wabanaki</a:t>
            </a:r>
            <a:r>
              <a:rPr lang="en-US" sz="3200" dirty="0"/>
              <a:t> Education Policy</a:t>
            </a:r>
          </a:p>
          <a:p>
            <a:r>
              <a:rPr lang="en-US" sz="3200" dirty="0"/>
              <a:t>Tuition Agreements with </a:t>
            </a:r>
            <a:r>
              <a:rPr lang="en-US" sz="3200" dirty="0" err="1"/>
              <a:t>Wolastoqey</a:t>
            </a:r>
            <a:r>
              <a:rPr lang="en-US" sz="3200" dirty="0"/>
              <a:t> First Nations</a:t>
            </a:r>
          </a:p>
          <a:p>
            <a:r>
              <a:rPr lang="en-US" sz="3200" dirty="0"/>
              <a:t>School Initiatives</a:t>
            </a:r>
          </a:p>
        </p:txBody>
      </p:sp>
      <p:sp>
        <p:nvSpPr>
          <p:cNvPr id="5" name="Footer Placeholder 4"/>
          <p:cNvSpPr>
            <a:spLocks noGrp="1"/>
          </p:cNvSpPr>
          <p:nvPr>
            <p:ph type="ftr" sz="quarter" idx="11"/>
          </p:nvPr>
        </p:nvSpPr>
        <p:spPr/>
        <p:txBody>
          <a:bodyPr/>
          <a:lstStyle/>
          <a:p>
            <a:r>
              <a:rPr lang="en-US"/>
              <a:t>David Perley, Tobique First Nation</a:t>
            </a:r>
          </a:p>
        </p:txBody>
      </p:sp>
    </p:spTree>
    <p:extLst>
      <p:ext uri="{BB962C8B-B14F-4D97-AF65-F5344CB8AC3E}">
        <p14:creationId xmlns:p14="http://schemas.microsoft.com/office/powerpoint/2010/main" val="170849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6" name="Content Placeholder 5" descr="Sweatlodge.jpg"/>
          <p:cNvPicPr>
            <a:picLocks noGrp="1" noChangeAspect="1"/>
          </p:cNvPicPr>
          <p:nvPr>
            <p:ph sz="half" idx="1"/>
          </p:nvPr>
        </p:nvPicPr>
        <p:blipFill>
          <a:blip r:embed="rId2">
            <a:extLst>
              <a:ext uri="{28A0092B-C50C-407E-A947-70E740481C1C}">
                <a14:useLocalDpi xmlns:a14="http://schemas.microsoft.com/office/drawing/2010/main" val="0"/>
              </a:ext>
            </a:extLst>
          </a:blip>
          <a:srcRect l="15344" r="15344"/>
          <a:stretch>
            <a:fillRect/>
          </a:stretch>
        </p:blipFill>
        <p:spPr/>
      </p:pic>
      <p:sp>
        <p:nvSpPr>
          <p:cNvPr id="4" name="Content Placeholder 3"/>
          <p:cNvSpPr>
            <a:spLocks noGrp="1"/>
          </p:cNvSpPr>
          <p:nvPr>
            <p:ph sz="half" idx="2"/>
          </p:nvPr>
        </p:nvSpPr>
        <p:spPr/>
        <p:txBody>
          <a:bodyPr>
            <a:normAutofit fontScale="92500"/>
          </a:bodyPr>
          <a:lstStyle/>
          <a:p>
            <a:r>
              <a:rPr lang="en-US" dirty="0"/>
              <a:t>Circle of Understanding Sessions</a:t>
            </a:r>
          </a:p>
          <a:p>
            <a:r>
              <a:rPr lang="en-US" dirty="0"/>
              <a:t>Teacher In-Service </a:t>
            </a:r>
          </a:p>
          <a:p>
            <a:r>
              <a:rPr lang="en-US" dirty="0" err="1"/>
              <a:t>Wolastoqey</a:t>
            </a:r>
            <a:r>
              <a:rPr lang="en-US" dirty="0"/>
              <a:t> Language in Schools</a:t>
            </a:r>
          </a:p>
          <a:p>
            <a:r>
              <a:rPr lang="en-US" dirty="0" err="1"/>
              <a:t>Wolastoqi</a:t>
            </a:r>
            <a:r>
              <a:rPr lang="en-US" dirty="0"/>
              <a:t> Teacher Recruitment</a:t>
            </a:r>
          </a:p>
          <a:p>
            <a:r>
              <a:rPr lang="en-US" dirty="0"/>
              <a:t>Treaty Day, Orange Shirt Day</a:t>
            </a:r>
          </a:p>
          <a:p>
            <a:r>
              <a:rPr lang="en-US" dirty="0"/>
              <a:t>District-Based </a:t>
            </a:r>
            <a:r>
              <a:rPr lang="en-US" dirty="0" err="1"/>
              <a:t>Wabanaki</a:t>
            </a:r>
            <a:r>
              <a:rPr lang="en-US" dirty="0"/>
              <a:t> Education Conference</a:t>
            </a:r>
          </a:p>
          <a:p>
            <a:endParaRPr lang="en-US" dirty="0"/>
          </a:p>
        </p:txBody>
      </p:sp>
      <p:sp>
        <p:nvSpPr>
          <p:cNvPr id="5" name="Footer Placeholder 4"/>
          <p:cNvSpPr>
            <a:spLocks noGrp="1"/>
          </p:cNvSpPr>
          <p:nvPr>
            <p:ph type="ftr" sz="quarter" idx="11"/>
          </p:nvPr>
        </p:nvSpPr>
        <p:spPr/>
        <p:txBody>
          <a:bodyPr/>
          <a:lstStyle/>
          <a:p>
            <a:r>
              <a:rPr lang="en-US"/>
              <a:t>David Perley, Tobique First Nation</a:t>
            </a:r>
          </a:p>
        </p:txBody>
      </p:sp>
    </p:spTree>
    <p:extLst>
      <p:ext uri="{BB962C8B-B14F-4D97-AF65-F5344CB8AC3E}">
        <p14:creationId xmlns:p14="http://schemas.microsoft.com/office/powerpoint/2010/main" val="389997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TRC Calls to Action</a:t>
            </a:r>
            <a:br>
              <a:rPr lang="en-US" dirty="0"/>
            </a:br>
            <a:endParaRPr lang="en-US" dirty="0"/>
          </a:p>
        </p:txBody>
      </p:sp>
      <p:pic>
        <p:nvPicPr>
          <p:cNvPr id="12" name="Content Placeholder 11" descr="IMG_0217.JPG"/>
          <p:cNvPicPr>
            <a:picLocks noGrp="1" noChangeAspect="1"/>
          </p:cNvPicPr>
          <p:nvPr>
            <p:ph sz="half" idx="1"/>
          </p:nvPr>
        </p:nvPicPr>
        <p:blipFill>
          <a:blip r:embed="rId2" cstate="print"/>
          <a:stretch>
            <a:fillRect/>
          </a:stretch>
        </p:blipFill>
        <p:spPr>
          <a:xfrm>
            <a:off x="304800" y="1600200"/>
            <a:ext cx="4191000" cy="4038600"/>
          </a:xfrm>
        </p:spPr>
      </p:pic>
      <p:sp>
        <p:nvSpPr>
          <p:cNvPr id="11" name="Content Placeholder 10"/>
          <p:cNvSpPr>
            <a:spLocks noGrp="1"/>
          </p:cNvSpPr>
          <p:nvPr>
            <p:ph sz="half" idx="2"/>
          </p:nvPr>
        </p:nvSpPr>
        <p:spPr/>
        <p:txBody>
          <a:bodyPr/>
          <a:lstStyle/>
          <a:p>
            <a:endParaRPr lang="en-US" dirty="0"/>
          </a:p>
          <a:p>
            <a:r>
              <a:rPr lang="en-US" dirty="0" err="1"/>
              <a:t>Woliwon</a:t>
            </a:r>
            <a:r>
              <a:rPr lang="en-US" dirty="0"/>
              <a:t>!</a:t>
            </a:r>
          </a:p>
          <a:p>
            <a:r>
              <a:rPr lang="en-US" dirty="0" err="1"/>
              <a:t>Wela’lin</a:t>
            </a:r>
            <a:r>
              <a:rPr lang="en-US" dirty="0"/>
              <a:t>!</a:t>
            </a:r>
          </a:p>
          <a:p>
            <a:r>
              <a:rPr lang="en-US" dirty="0"/>
              <a:t>Merci!</a:t>
            </a:r>
          </a:p>
          <a:p>
            <a:r>
              <a:rPr lang="en-US" dirty="0"/>
              <a:t>Thank you!</a:t>
            </a:r>
          </a:p>
          <a:p>
            <a:r>
              <a:rPr lang="en-US" dirty="0"/>
              <a:t>Email; </a:t>
            </a:r>
            <a:r>
              <a:rPr lang="en-US" dirty="0">
                <a:hlinkClick r:id="rId3"/>
              </a:rPr>
              <a:t>dperley@unb.ca</a:t>
            </a:r>
            <a:endParaRPr lang="en-US" dirty="0"/>
          </a:p>
          <a:p>
            <a:r>
              <a:rPr lang="en-US" dirty="0"/>
              <a:t>Phone; 447-7322</a:t>
            </a:r>
          </a:p>
        </p:txBody>
      </p:sp>
      <p:sp>
        <p:nvSpPr>
          <p:cNvPr id="13" name="Footer Placeholder 12"/>
          <p:cNvSpPr>
            <a:spLocks noGrp="1"/>
          </p:cNvSpPr>
          <p:nvPr>
            <p:ph type="ftr" sz="quarter" idx="11"/>
          </p:nvPr>
        </p:nvSpPr>
        <p:spPr/>
        <p:txBody>
          <a:bodyPr/>
          <a:lstStyle/>
          <a:p>
            <a:r>
              <a:rPr lang="en-US"/>
              <a:t>David Perley, Tobique First Nation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TRC Calls to Action</a:t>
            </a:r>
          </a:p>
        </p:txBody>
      </p:sp>
      <p:pic>
        <p:nvPicPr>
          <p:cNvPr id="7" name="Content Placeholder 6" descr="Residential School 1.png"/>
          <p:cNvPicPr>
            <a:picLocks noGrp="1" noChangeAspect="1"/>
          </p:cNvPicPr>
          <p:nvPr>
            <p:ph sz="half" idx="1"/>
          </p:nvPr>
        </p:nvPicPr>
        <p:blipFill>
          <a:blip r:embed="rId2" cstate="print"/>
          <a:stretch>
            <a:fillRect/>
          </a:stretch>
        </p:blipFill>
        <p:spPr>
          <a:xfrm>
            <a:off x="533400" y="1905000"/>
            <a:ext cx="3581400" cy="3505200"/>
          </a:xfrm>
        </p:spPr>
      </p:pic>
      <p:sp>
        <p:nvSpPr>
          <p:cNvPr id="6" name="Content Placeholder 5"/>
          <p:cNvSpPr>
            <a:spLocks noGrp="1"/>
          </p:cNvSpPr>
          <p:nvPr>
            <p:ph sz="half" idx="2"/>
          </p:nvPr>
        </p:nvSpPr>
        <p:spPr/>
        <p:txBody>
          <a:bodyPr>
            <a:normAutofit/>
          </a:bodyPr>
          <a:lstStyle/>
          <a:p>
            <a:pPr marL="0" indent="0">
              <a:buNone/>
            </a:pPr>
            <a:r>
              <a:rPr lang="en-US" dirty="0"/>
              <a:t>“It is time to commit to a process of reconciliation. By establishing a new and respectful relationship, we restore what must be restored, repair what must be repaired, and return what must be returned.” (page 6)</a:t>
            </a:r>
          </a:p>
        </p:txBody>
      </p:sp>
      <p:sp>
        <p:nvSpPr>
          <p:cNvPr id="8" name="Footer Placeholder 7"/>
          <p:cNvSpPr>
            <a:spLocks noGrp="1"/>
          </p:cNvSpPr>
          <p:nvPr>
            <p:ph type="ftr" sz="quarter" idx="11"/>
          </p:nvPr>
        </p:nvSpPr>
        <p:spPr/>
        <p:txBody>
          <a:bodyPr/>
          <a:lstStyle/>
          <a:p>
            <a:r>
              <a:rPr lang="en-US"/>
              <a:t>David Perley, Tobique First Nation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4.png"/>
          <p:cNvPicPr>
            <a:picLocks noGrp="1" noChangeAspect="1"/>
          </p:cNvPicPr>
          <p:nvPr>
            <p:ph sz="half" idx="1"/>
          </p:nvPr>
        </p:nvPicPr>
        <p:blipFill>
          <a:blip r:embed="rId2" cstate="print"/>
          <a:stretch>
            <a:fillRect/>
          </a:stretch>
        </p:blipFill>
        <p:spPr>
          <a:xfrm>
            <a:off x="457200" y="2209800"/>
            <a:ext cx="3657600" cy="3048000"/>
          </a:xfrm>
        </p:spPr>
      </p:pic>
      <p:sp>
        <p:nvSpPr>
          <p:cNvPr id="4" name="Content Placeholder 3"/>
          <p:cNvSpPr>
            <a:spLocks noGrp="1"/>
          </p:cNvSpPr>
          <p:nvPr>
            <p:ph sz="half" idx="2"/>
          </p:nvPr>
        </p:nvSpPr>
        <p:spPr/>
        <p:txBody>
          <a:bodyPr/>
          <a:lstStyle/>
          <a:p>
            <a:pPr marL="0" indent="0">
              <a:buNone/>
            </a:pPr>
            <a:endParaRPr lang="en-US" dirty="0"/>
          </a:p>
          <a:p>
            <a:pPr marL="0" indent="0">
              <a:buNone/>
            </a:pPr>
            <a:r>
              <a:rPr lang="en-US" dirty="0"/>
              <a:t>“Reconciliation is about establishing and maintaining a mutually respectful relationship between Aboriginal and non-Aboriginal peoples in this country.” (page 6)</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2.png"/>
          <p:cNvPicPr>
            <a:picLocks noGrp="1" noChangeAspect="1"/>
          </p:cNvPicPr>
          <p:nvPr>
            <p:ph sz="half" idx="1"/>
          </p:nvPr>
        </p:nvPicPr>
        <p:blipFill>
          <a:blip r:embed="rId2" cstate="print"/>
          <a:stretch>
            <a:fillRect/>
          </a:stretch>
        </p:blipFill>
        <p:spPr>
          <a:xfrm>
            <a:off x="457200" y="1752600"/>
            <a:ext cx="3886200" cy="4038600"/>
          </a:xfrm>
        </p:spPr>
      </p:pic>
      <p:sp>
        <p:nvSpPr>
          <p:cNvPr id="4" name="Content Placeholder 3"/>
          <p:cNvSpPr>
            <a:spLocks noGrp="1"/>
          </p:cNvSpPr>
          <p:nvPr>
            <p:ph sz="half" idx="2"/>
          </p:nvPr>
        </p:nvSpPr>
        <p:spPr/>
        <p:txBody>
          <a:bodyPr>
            <a:normAutofit/>
          </a:bodyPr>
          <a:lstStyle/>
          <a:p>
            <a:pPr marL="0" indent="0">
              <a:buNone/>
            </a:pPr>
            <a:endParaRPr lang="en-US" dirty="0"/>
          </a:p>
          <a:p>
            <a:pPr marL="0" indent="0">
              <a:buNone/>
            </a:pPr>
            <a:r>
              <a:rPr lang="en-US" dirty="0"/>
              <a:t>“In order for that to happen, there has to be awareness of the past, acknowledgement of the harm that has been inflicted, atonement for the causes, and action to change behavior.” (page 6 and 7)</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3.png"/>
          <p:cNvPicPr>
            <a:picLocks noGrp="1" noChangeAspect="1"/>
          </p:cNvPicPr>
          <p:nvPr>
            <p:ph sz="half" idx="1"/>
          </p:nvPr>
        </p:nvPicPr>
        <p:blipFill>
          <a:blip r:embed="rId2" cstate="print"/>
          <a:stretch>
            <a:fillRect/>
          </a:stretch>
        </p:blipFill>
        <p:spPr>
          <a:xfrm>
            <a:off x="381000" y="1981200"/>
            <a:ext cx="3962400" cy="3657600"/>
          </a:xfrm>
        </p:spPr>
      </p:pic>
      <p:sp>
        <p:nvSpPr>
          <p:cNvPr id="4" name="Content Placeholder 3"/>
          <p:cNvSpPr>
            <a:spLocks noGrp="1"/>
          </p:cNvSpPr>
          <p:nvPr>
            <p:ph sz="half" idx="2"/>
          </p:nvPr>
        </p:nvSpPr>
        <p:spPr/>
        <p:txBody>
          <a:bodyPr>
            <a:normAutofit lnSpcReduction="10000"/>
          </a:bodyPr>
          <a:lstStyle/>
          <a:p>
            <a:pPr marL="0" indent="0">
              <a:buNone/>
            </a:pPr>
            <a:r>
              <a:rPr lang="en-US" dirty="0"/>
              <a:t>“Reconciliation must inspire Aboriginal and non-Aboriginal peoples to transform Canadian society so that our children and grandchildren can live together in dignity, peace, and prosperity on these lands we now share.” (page 8)</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5.jpg"/>
          <p:cNvPicPr>
            <a:picLocks noGrp="1" noChangeAspect="1"/>
          </p:cNvPicPr>
          <p:nvPr>
            <p:ph sz="half" idx="1"/>
          </p:nvPr>
        </p:nvPicPr>
        <p:blipFill>
          <a:blip r:embed="rId2" cstate="print"/>
          <a:stretch>
            <a:fillRect/>
          </a:stretch>
        </p:blipFill>
        <p:spPr>
          <a:xfrm>
            <a:off x="457201" y="1981200"/>
            <a:ext cx="3810000" cy="3733800"/>
          </a:xfrm>
        </p:spPr>
      </p:pic>
      <p:sp>
        <p:nvSpPr>
          <p:cNvPr id="4" name="Content Placeholder 3"/>
          <p:cNvSpPr>
            <a:spLocks noGrp="1"/>
          </p:cNvSpPr>
          <p:nvPr>
            <p:ph sz="half" idx="2"/>
          </p:nvPr>
        </p:nvSpPr>
        <p:spPr/>
        <p:txBody>
          <a:bodyPr/>
          <a:lstStyle/>
          <a:p>
            <a:pPr marL="0" indent="0">
              <a:buNone/>
            </a:pPr>
            <a:endParaRPr lang="en-US" dirty="0"/>
          </a:p>
          <a:p>
            <a:pPr marL="0" indent="0">
              <a:buNone/>
            </a:pPr>
            <a:r>
              <a:rPr lang="en-US" dirty="0"/>
              <a:t>“We are all Treaty people. History plays an important role in reconciliation; to build for the future, Canadians must look to, and learn from, the past.” (page 8)</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12.jpg"/>
          <p:cNvPicPr>
            <a:picLocks noGrp="1" noChangeAspect="1"/>
          </p:cNvPicPr>
          <p:nvPr>
            <p:ph sz="half" idx="1"/>
          </p:nvPr>
        </p:nvPicPr>
        <p:blipFill>
          <a:blip r:embed="rId2" cstate="print"/>
          <a:stretch>
            <a:fillRect/>
          </a:stretch>
        </p:blipFill>
        <p:spPr>
          <a:xfrm>
            <a:off x="457200" y="1905000"/>
            <a:ext cx="3962399" cy="3505200"/>
          </a:xfrm>
        </p:spPr>
      </p:pic>
      <p:sp>
        <p:nvSpPr>
          <p:cNvPr id="4" name="Content Placeholder 3"/>
          <p:cNvSpPr>
            <a:spLocks noGrp="1"/>
          </p:cNvSpPr>
          <p:nvPr>
            <p:ph sz="half" idx="2"/>
          </p:nvPr>
        </p:nvSpPr>
        <p:spPr/>
        <p:txBody>
          <a:bodyPr>
            <a:normAutofit lnSpcReduction="10000"/>
          </a:bodyPr>
          <a:lstStyle/>
          <a:p>
            <a:pPr marL="0" indent="0">
              <a:buNone/>
            </a:pPr>
            <a:r>
              <a:rPr lang="en-US" dirty="0"/>
              <a:t>“Aboriginal peoples have an important contribution to make to reconciliation. Their knowledge systems, oral histories, laws, and connections to the land have virtually informed the reconciliation process to date, and are essential to its ongoing progress.” (page 9) </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la School 7.jpg"/>
          <p:cNvPicPr>
            <a:picLocks noGrp="1" noChangeAspect="1"/>
          </p:cNvPicPr>
          <p:nvPr>
            <p:ph sz="half" idx="1"/>
          </p:nvPr>
        </p:nvPicPr>
        <p:blipFill>
          <a:blip r:embed="rId2" cstate="print"/>
          <a:stretch>
            <a:fillRect/>
          </a:stretch>
        </p:blipFill>
        <p:spPr>
          <a:xfrm>
            <a:off x="228600" y="1905000"/>
            <a:ext cx="4191000" cy="3733800"/>
          </a:xfrm>
        </p:spPr>
      </p:pic>
      <p:sp>
        <p:nvSpPr>
          <p:cNvPr id="4" name="Content Placeholder 3"/>
          <p:cNvSpPr>
            <a:spLocks noGrp="1"/>
          </p:cNvSpPr>
          <p:nvPr>
            <p:ph sz="half" idx="2"/>
          </p:nvPr>
        </p:nvSpPr>
        <p:spPr/>
        <p:txBody>
          <a:bodyPr>
            <a:normAutofit/>
          </a:bodyPr>
          <a:lstStyle/>
          <a:p>
            <a:pPr marL="0" indent="0">
              <a:buNone/>
            </a:pPr>
            <a:r>
              <a:rPr lang="en-US" dirty="0"/>
              <a:t>“Without truth, justice, and healing, there can be no genuine reconciliation. Reconciliation is not about ‘closing a sad chapter of Canada’s past,’ but about opening new healing pathways of reconciliation that are forged in truth and justice.” (page 12)</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Calls to Action</a:t>
            </a:r>
          </a:p>
        </p:txBody>
      </p:sp>
      <p:pic>
        <p:nvPicPr>
          <p:cNvPr id="5" name="Content Placeholder 4" descr="Residential School 7.jpg"/>
          <p:cNvPicPr>
            <a:picLocks noGrp="1" noChangeAspect="1"/>
          </p:cNvPicPr>
          <p:nvPr>
            <p:ph sz="half" idx="1"/>
          </p:nvPr>
        </p:nvPicPr>
        <p:blipFill>
          <a:blip r:embed="rId2" cstate="print"/>
          <a:stretch>
            <a:fillRect/>
          </a:stretch>
        </p:blipFill>
        <p:spPr>
          <a:xfrm>
            <a:off x="381000" y="1752600"/>
            <a:ext cx="4191000" cy="3733800"/>
          </a:xfrm>
        </p:spPr>
      </p:pic>
      <p:sp>
        <p:nvSpPr>
          <p:cNvPr id="4" name="Content Placeholder 3"/>
          <p:cNvSpPr>
            <a:spLocks noGrp="1"/>
          </p:cNvSpPr>
          <p:nvPr>
            <p:ph sz="half" idx="2"/>
          </p:nvPr>
        </p:nvSpPr>
        <p:spPr/>
        <p:txBody>
          <a:bodyPr>
            <a:normAutofit fontScale="92500" lnSpcReduction="20000"/>
          </a:bodyPr>
          <a:lstStyle/>
          <a:p>
            <a:pPr>
              <a:buNone/>
            </a:pPr>
            <a:r>
              <a:rPr lang="en-US" dirty="0"/>
              <a:t>“…. to meet and explore the </a:t>
            </a:r>
            <a:r>
              <a:rPr lang="en-US" i="1" dirty="0"/>
              <a:t>United Nations Declaration on the Rights of Indigenous Peoples</a:t>
            </a:r>
            <a:r>
              <a:rPr lang="en-US" dirty="0"/>
              <a:t>, as the framework for reconciliation in Canada. We remain convinced that the UN Declaration provides the necessary principles, norms, and standards for reconciliation to flourish in twenty-first-century Canada.” (page 21) </a:t>
            </a:r>
          </a:p>
        </p:txBody>
      </p:sp>
      <p:sp>
        <p:nvSpPr>
          <p:cNvPr id="6" name="Footer Placeholder 5"/>
          <p:cNvSpPr>
            <a:spLocks noGrp="1"/>
          </p:cNvSpPr>
          <p:nvPr>
            <p:ph type="ftr" sz="quarter" idx="11"/>
          </p:nvPr>
        </p:nvSpPr>
        <p:spPr/>
        <p:txBody>
          <a:bodyPr/>
          <a:lstStyle/>
          <a:p>
            <a:r>
              <a:rPr lang="en-US"/>
              <a:t>David Perley, Tobique First Nation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7AF9C1697FE641B6458F212630B3A7" ma:contentTypeVersion="7" ma:contentTypeDescription="Create a new document." ma:contentTypeScope="" ma:versionID="ab602b1456dab6bc65ff91a96a25c676">
  <xsd:schema xmlns:xsd="http://www.w3.org/2001/XMLSchema" xmlns:xs="http://www.w3.org/2001/XMLSchema" xmlns:p="http://schemas.microsoft.com/office/2006/metadata/properties" xmlns:ns2="213e6917-ccc4-46af-a28b-7265af3a992a" targetNamespace="http://schemas.microsoft.com/office/2006/metadata/properties" ma:root="true" ma:fieldsID="9148b44e540739c539c62ca58e96bb4d" ns2:_="">
    <xsd:import namespace="213e6917-ccc4-46af-a28b-7265af3a992a"/>
    <xsd:element name="properties">
      <xsd:complexType>
        <xsd:sequence>
          <xsd:element name="documentManagement">
            <xsd:complexType>
              <xsd:all>
                <xsd:element ref="ns2:Month" minOccurs="0"/>
                <xsd:element ref="ns2:Category"/>
                <xsd:element ref="ns2:LHH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3e6917-ccc4-46af-a28b-7265af3a992a" elementFormDefault="qualified">
    <xsd:import namespace="http://schemas.microsoft.com/office/2006/documentManagement/types"/>
    <xsd:import namespace="http://schemas.microsoft.com/office/infopath/2007/PartnerControls"/>
    <xsd:element name="Month" ma:index="8" nillable="true" ma:displayName="Date" ma:description="Hint: Select date of actual meeting, don't use today's date." ma:format="DateOnly" ma:internalName="Month">
      <xsd:simpleType>
        <xsd:restriction base="dms:DateTime"/>
      </xsd:simpleType>
    </xsd:element>
    <xsd:element name="Category" ma:index="9" ma:displayName="Category" ma:default="~ Select a category from list below ~" ma:format="Dropdown" ma:internalName="Category">
      <xsd:simpleType>
        <xsd:restriction base="dms:Choice">
          <xsd:enumeration value="~ Select a category from list below ~"/>
          <xsd:enumeration value="Agenda-DEC"/>
          <xsd:enumeration value="Audio-DEC"/>
          <xsd:enumeration value="Minutes-DEC"/>
          <xsd:enumeration value="Other-DEC"/>
          <xsd:enumeration value="Policies-DEC"/>
          <xsd:enumeration value="Schedule-DEC"/>
          <xsd:enumeration value="Success Stories-DEC"/>
          <xsd:enumeration value="Superintendent Reports-DEC"/>
          <xsd:enumeration value="Video-DEC"/>
        </xsd:restriction>
      </xsd:simpleType>
    </xsd:element>
    <xsd:element name="LHHS" ma:index="10" nillable="true" ma:displayName="LHHS" ma:default="0" ma:internalName="LHH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onth xmlns="213e6917-ccc4-46af-a28b-7265af3a992a" xsi:nil="true"/>
    <LHHS xmlns="213e6917-ccc4-46af-a28b-7265af3a992a">false</LHHS>
    <Category xmlns="213e6917-ccc4-46af-a28b-7265af3a992a">Other-DEC</Category>
  </documentManagement>
</p:properties>
</file>

<file path=customXml/itemProps1.xml><?xml version="1.0" encoding="utf-8"?>
<ds:datastoreItem xmlns:ds="http://schemas.openxmlformats.org/officeDocument/2006/customXml" ds:itemID="{52681143-BB81-4CA6-8EEC-34DC2C7072BE}"/>
</file>

<file path=customXml/itemProps2.xml><?xml version="1.0" encoding="utf-8"?>
<ds:datastoreItem xmlns:ds="http://schemas.openxmlformats.org/officeDocument/2006/customXml" ds:itemID="{4DC6ACE3-813C-4CF8-8CB8-9EC7E5E7D929}"/>
</file>

<file path=customXml/itemProps3.xml><?xml version="1.0" encoding="utf-8"?>
<ds:datastoreItem xmlns:ds="http://schemas.openxmlformats.org/officeDocument/2006/customXml" ds:itemID="{3309B150-6E63-4524-B395-D2FF53457925}"/>
</file>

<file path=docProps/app.xml><?xml version="1.0" encoding="utf-8"?>
<Properties xmlns="http://schemas.openxmlformats.org/officeDocument/2006/extended-properties" xmlns:vt="http://schemas.openxmlformats.org/officeDocument/2006/docPropsVTypes">
  <Template>Module</Template>
  <TotalTime>250</TotalTime>
  <Words>520</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Wingdings</vt:lpstr>
      <vt:lpstr>Wingdings 2</vt:lpstr>
      <vt:lpstr>Wingdings 3</vt:lpstr>
      <vt:lpstr>Module</vt:lpstr>
      <vt:lpstr>TRC Calls to Action</vt:lpstr>
      <vt:lpstr>TRC Calls to Action</vt:lpstr>
      <vt:lpstr>TRC Calls to Action</vt:lpstr>
      <vt:lpstr>TRC Calls to Action</vt:lpstr>
      <vt:lpstr>TRC Calls to Action</vt:lpstr>
      <vt:lpstr>TRC Calls to Action</vt:lpstr>
      <vt:lpstr>TRC Calls to Action</vt:lpstr>
      <vt:lpstr>TRC calls to Action</vt:lpstr>
      <vt:lpstr>TRC Calls to Action</vt:lpstr>
      <vt:lpstr>TRC Calls to Action</vt:lpstr>
      <vt:lpstr>TRC Calls to Action</vt:lpstr>
      <vt:lpstr>TRC Calls to Action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TRC Calls to Action</dc:title>
  <dc:creator>David Perley</dc:creator>
  <cp:lastModifiedBy>Carol.Clark-Caterini@nbed.nb.ca</cp:lastModifiedBy>
  <cp:revision>11</cp:revision>
  <dcterms:created xsi:type="dcterms:W3CDTF">2016-01-16T13:47:54Z</dcterms:created>
  <dcterms:modified xsi:type="dcterms:W3CDTF">2020-11-26T14:14:17Z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0x010100627AF9C1697FE641B6458F212630B3A7</vt:lpwstr>
  </property>
</Properties>
</file>